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63" r:id="rId2"/>
    <p:sldId id="272" r:id="rId3"/>
    <p:sldId id="268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4" r:id="rId13"/>
    <p:sldId id="283" r:id="rId14"/>
    <p:sldId id="282" r:id="rId15"/>
    <p:sldId id="257" r:id="rId16"/>
    <p:sldId id="264" r:id="rId17"/>
    <p:sldId id="266" r:id="rId18"/>
    <p:sldId id="281" r:id="rId19"/>
    <p:sldId id="265" r:id="rId20"/>
    <p:sldId id="269" r:id="rId21"/>
    <p:sldId id="262" r:id="rId22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5897"/>
  </p:normalViewPr>
  <p:slideViewPr>
    <p:cSldViewPr snapToGrid="0" snapToObjects="1">
      <p:cViewPr varScale="1">
        <p:scale>
          <a:sx n="108" d="100"/>
          <a:sy n="108" d="100"/>
        </p:scale>
        <p:origin x="64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649C-6296-DD43-B6B8-18C7B49B7563}" type="datetimeFigureOut">
              <a:rPr lang="es-ES_tradnl" smtClean="0"/>
              <a:t>27/07/2018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214A-541D-E44B-A7B1-87171D56203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97935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649C-6296-DD43-B6B8-18C7B49B7563}" type="datetimeFigureOut">
              <a:rPr lang="es-ES_tradnl" smtClean="0"/>
              <a:t>27/07/2018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214A-541D-E44B-A7B1-87171D56203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7500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649C-6296-DD43-B6B8-18C7B49B7563}" type="datetimeFigureOut">
              <a:rPr lang="es-ES_tradnl" smtClean="0"/>
              <a:t>27/07/2018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214A-541D-E44B-A7B1-87171D56203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35421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5408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649C-6296-DD43-B6B8-18C7B49B7563}" type="datetimeFigureOut">
              <a:rPr lang="es-ES_tradnl" smtClean="0"/>
              <a:t>27/07/2018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214A-541D-E44B-A7B1-87171D562031}" type="slidenum">
              <a:rPr lang="es-ES_tradnl" smtClean="0"/>
              <a:t>‹#›</a:t>
            </a:fld>
            <a:endParaRPr lang="es-ES_tradnl"/>
          </a:p>
        </p:txBody>
      </p:sp>
      <p:sp>
        <p:nvSpPr>
          <p:cNvPr id="11" name="TextBox 10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4267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649C-6296-DD43-B6B8-18C7B49B7563}" type="datetimeFigureOut">
              <a:rPr lang="es-ES_tradnl" smtClean="0"/>
              <a:t>27/07/2018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214A-541D-E44B-A7B1-87171D56203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41688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649C-6296-DD43-B6B8-18C7B49B7563}" type="datetimeFigureOut">
              <a:rPr lang="es-ES_tradnl" smtClean="0"/>
              <a:t>27/07/2018</a:t>
            </a:fld>
            <a:endParaRPr lang="es-ES_trad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214A-541D-E44B-A7B1-87171D56203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55653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649C-6296-DD43-B6B8-18C7B49B7563}" type="datetimeFigureOut">
              <a:rPr lang="es-ES_tradnl" smtClean="0"/>
              <a:t>27/07/2018</a:t>
            </a:fld>
            <a:endParaRPr lang="es-ES_tradn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214A-541D-E44B-A7B1-87171D56203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70277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649C-6296-DD43-B6B8-18C7B49B7563}" type="datetimeFigureOut">
              <a:rPr lang="es-ES_tradnl" smtClean="0"/>
              <a:t>27/07/2018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214A-541D-E44B-A7B1-87171D56203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56142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649C-6296-DD43-B6B8-18C7B49B7563}" type="datetimeFigureOut">
              <a:rPr lang="es-ES_tradnl" smtClean="0"/>
              <a:t>27/07/2018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214A-541D-E44B-A7B1-87171D56203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39155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649C-6296-DD43-B6B8-18C7B49B7563}" type="datetimeFigureOut">
              <a:rPr lang="es-ES_tradnl" smtClean="0"/>
              <a:t>27/07/2018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214A-541D-E44B-A7B1-87171D56203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58172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649C-6296-DD43-B6B8-18C7B49B7563}" type="datetimeFigureOut">
              <a:rPr lang="es-ES_tradnl" smtClean="0"/>
              <a:t>27/07/2018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214A-541D-E44B-A7B1-87171D56203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23281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649C-6296-DD43-B6B8-18C7B49B7563}" type="datetimeFigureOut">
              <a:rPr lang="es-ES_tradnl" smtClean="0"/>
              <a:t>27/07/2018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214A-541D-E44B-A7B1-87171D56203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92606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649C-6296-DD43-B6B8-18C7B49B7563}" type="datetimeFigureOut">
              <a:rPr lang="es-ES_tradnl" smtClean="0"/>
              <a:t>27/07/2018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214A-541D-E44B-A7B1-87171D56203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44478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649C-6296-DD43-B6B8-18C7B49B7563}" type="datetimeFigureOut">
              <a:rPr lang="es-ES_tradnl" smtClean="0"/>
              <a:t>27/07/2018</a:t>
            </a:fld>
            <a:endParaRPr lang="es-ES_tradnl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214A-541D-E44B-A7B1-87171D56203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64965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649C-6296-DD43-B6B8-18C7B49B7563}" type="datetimeFigureOut">
              <a:rPr lang="es-ES_tradnl" smtClean="0"/>
              <a:t>27/07/2018</a:t>
            </a:fld>
            <a:endParaRPr lang="es-ES_tradnl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214A-541D-E44B-A7B1-87171D56203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1605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649C-6296-DD43-B6B8-18C7B49B7563}" type="datetimeFigureOut">
              <a:rPr lang="es-ES_tradnl" smtClean="0"/>
              <a:t>27/07/2018</a:t>
            </a:fld>
            <a:endParaRPr lang="es-ES_tradnl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214A-541D-E44B-A7B1-87171D56203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99402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2649C-6296-DD43-B6B8-18C7B49B7563}" type="datetimeFigureOut">
              <a:rPr lang="es-ES_tradnl" smtClean="0"/>
              <a:t>27/07/2018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4214A-541D-E44B-A7B1-87171D56203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32971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2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C82649C-6296-DD43-B6B8-18C7B49B7563}" type="datetimeFigureOut">
              <a:rPr lang="es-ES_tradnl" smtClean="0"/>
              <a:t>27/07/2018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4214A-541D-E44B-A7B1-87171D56203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35203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11" Type="http://schemas.openxmlformats.org/officeDocument/2006/relationships/image" Target="../media/image22.tiff"/><Relationship Id="rId5" Type="http://schemas.openxmlformats.org/officeDocument/2006/relationships/image" Target="../media/image16.png"/><Relationship Id="rId10" Type="http://schemas.openxmlformats.org/officeDocument/2006/relationships/image" Target="../media/image21.tiff"/><Relationship Id="rId4" Type="http://schemas.openxmlformats.org/officeDocument/2006/relationships/image" Target="../media/image15.png"/><Relationship Id="rId9" Type="http://schemas.openxmlformats.org/officeDocument/2006/relationships/image" Target="../media/image2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Lo personal es </a:t>
            </a:r>
            <a:r>
              <a:rPr lang="es-ES_tradnl" dirty="0" err="1" smtClean="0"/>
              <a:t>pol</a:t>
            </a:r>
            <a:r>
              <a:rPr lang="es-ES" dirty="0" err="1" smtClean="0"/>
              <a:t>ítico</a:t>
            </a:r>
            <a:r>
              <a:rPr lang="es-ES" dirty="0" smtClean="0"/>
              <a:t>. 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0542" y="2396939"/>
            <a:ext cx="7386848" cy="314661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_tradnl" sz="2250" dirty="0"/>
              <a:t>La lucha por reconocimiento pleno de la </a:t>
            </a:r>
            <a:r>
              <a:rPr lang="es-ES_tradnl" sz="2250" dirty="0" err="1"/>
              <a:t>ciudadania</a:t>
            </a:r>
            <a:r>
              <a:rPr lang="es-ES_tradnl" sz="2250" dirty="0"/>
              <a:t> de lo </a:t>
            </a:r>
            <a:r>
              <a:rPr lang="es-ES_tradnl" sz="2250" dirty="0" err="1"/>
              <a:t>trans</a:t>
            </a:r>
            <a:r>
              <a:rPr lang="es-ES_tradnl" sz="2250" dirty="0"/>
              <a:t> y otras identidades pre-existentes.</a:t>
            </a:r>
          </a:p>
          <a:p>
            <a:pPr algn="just"/>
            <a:endParaRPr lang="es-ES_tradnl" dirty="0"/>
          </a:p>
          <a:p>
            <a:pPr algn="just"/>
            <a:endParaRPr lang="es-ES_tradnl" dirty="0" smtClean="0"/>
          </a:p>
          <a:p>
            <a:pPr algn="just"/>
            <a:endParaRPr lang="es-ES_tradnl" dirty="0"/>
          </a:p>
          <a:p>
            <a:pPr algn="just"/>
            <a:endParaRPr lang="es-ES_tradnl" dirty="0" smtClean="0"/>
          </a:p>
          <a:p>
            <a:pPr marL="0" indent="0" algn="just">
              <a:buNone/>
            </a:pPr>
            <a:r>
              <a:rPr lang="es-ES_tradnl" dirty="0" smtClean="0"/>
              <a:t>Amaranta G</a:t>
            </a:r>
            <a:r>
              <a:rPr lang="es-ES" dirty="0" err="1" smtClean="0"/>
              <a:t>ómez</a:t>
            </a:r>
            <a:r>
              <a:rPr lang="es-ES" dirty="0" smtClean="0"/>
              <a:t> Regalado. </a:t>
            </a:r>
            <a:r>
              <a:rPr lang="es-ES_tradnl" dirty="0" smtClean="0"/>
              <a:t> </a:t>
            </a:r>
          </a:p>
          <a:p>
            <a:pPr marL="0" indent="0" algn="just">
              <a:buNone/>
            </a:pPr>
            <a:r>
              <a:rPr lang="es-ES_tradnl" dirty="0" err="1" smtClean="0"/>
              <a:t>Antrop</a:t>
            </a:r>
            <a:r>
              <a:rPr lang="es-ES" dirty="0" err="1" smtClean="0"/>
              <a:t>ólo</a:t>
            </a:r>
            <a:r>
              <a:rPr lang="es-ES_tradnl" dirty="0" err="1" smtClean="0"/>
              <a:t>ga</a:t>
            </a:r>
            <a:r>
              <a:rPr lang="es-ES_tradnl" dirty="0" smtClean="0"/>
              <a:t> y activista social.</a:t>
            </a:r>
          </a:p>
          <a:p>
            <a:pPr marL="0" indent="0" algn="just">
              <a:buNone/>
            </a:pPr>
            <a:r>
              <a:rPr lang="es-ES_tradnl" dirty="0" err="1" smtClean="0"/>
              <a:t>Amsterdam</a:t>
            </a:r>
            <a:r>
              <a:rPr lang="es-ES_tradnl" dirty="0" smtClean="0"/>
              <a:t>, Julio, 2018. 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570" y="3762293"/>
            <a:ext cx="2801658" cy="193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4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 puta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528" y="2247186"/>
            <a:ext cx="4745817" cy="316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88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MX" sz="2700" dirty="0"/>
              <a:t>La edad promedio </a:t>
            </a:r>
            <a:r>
              <a:rPr lang="es-MX" sz="2700" dirty="0"/>
              <a:t>de las personas trans es </a:t>
            </a:r>
            <a:r>
              <a:rPr lang="es-MX" sz="2700" dirty="0"/>
              <a:t>de </a:t>
            </a:r>
            <a:r>
              <a:rPr lang="es-MX" sz="2700" dirty="0"/>
              <a:t>18 </a:t>
            </a:r>
            <a:r>
              <a:rPr lang="es-MX" sz="2700" dirty="0"/>
              <a:t>a 35 </a:t>
            </a:r>
            <a:r>
              <a:rPr lang="es-MX" sz="2700" dirty="0"/>
              <a:t>años </a:t>
            </a:r>
            <a:r>
              <a:rPr lang="es-MX" sz="2700" dirty="0"/>
              <a:t>en México y América Latina</a:t>
            </a:r>
            <a:r>
              <a:rPr lang="es-MX" sz="2700" dirty="0"/>
              <a:t>.</a:t>
            </a:r>
          </a:p>
          <a:p>
            <a:pPr algn="just"/>
            <a:endParaRPr lang="es-MX" sz="2700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9950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100" dirty="0"/>
              <a:t>Los asesinatos trans son </a:t>
            </a:r>
            <a:r>
              <a:rPr lang="es-MX" sz="2100" dirty="0"/>
              <a:t>sistematicos (Mapa, TGU/TVT 2017)</a:t>
            </a:r>
            <a:r>
              <a:rPr lang="es-MX" sz="3300" dirty="0"/>
              <a:t> </a:t>
            </a:r>
            <a:r>
              <a:rPr lang="es-MX" sz="3300" dirty="0"/>
              <a:t/>
            </a:r>
            <a:br>
              <a:rPr lang="es-MX" sz="3300" dirty="0"/>
            </a:br>
            <a:r>
              <a:rPr lang="es-MX" dirty="0"/>
              <a:t/>
            </a:r>
            <a:br>
              <a:rPr lang="es-MX" dirty="0"/>
            </a:b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30" y="1674934"/>
            <a:ext cx="7516416" cy="432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7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En el sistema de salud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ES_tradnl" dirty="0" smtClean="0"/>
              <a:t>El no reconocimiento de la identidad de g</a:t>
            </a:r>
            <a:r>
              <a:rPr lang="es-ES" dirty="0" err="1" smtClean="0"/>
              <a:t>énero</a:t>
            </a:r>
            <a:r>
              <a:rPr lang="es-ES" dirty="0" smtClean="0"/>
              <a:t> en ventanilla es una realidad HUMILLANTE.</a:t>
            </a:r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Los servicios de salud no crean sentido de pertenencia.</a:t>
            </a:r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Hay un vació entre tratamiento antiretroviral, los procesos de </a:t>
            </a:r>
            <a:r>
              <a:rPr lang="es-ES" dirty="0" err="1" smtClean="0"/>
              <a:t>feminicación</a:t>
            </a:r>
            <a:r>
              <a:rPr lang="es-ES" dirty="0" smtClean="0"/>
              <a:t>/</a:t>
            </a:r>
            <a:r>
              <a:rPr lang="es-ES" dirty="0" err="1" smtClean="0"/>
              <a:t>maculinización</a:t>
            </a:r>
            <a:r>
              <a:rPr lang="es-ES" dirty="0" smtClean="0"/>
              <a:t> del cuerpo.</a:t>
            </a:r>
          </a:p>
          <a:p>
            <a:endParaRPr lang="es-ES" dirty="0"/>
          </a:p>
          <a:p>
            <a:r>
              <a:rPr lang="es-ES" dirty="0" smtClean="0"/>
              <a:t>El </a:t>
            </a:r>
            <a:r>
              <a:rPr lang="es-ES" dirty="0" err="1" smtClean="0"/>
              <a:t>prep</a:t>
            </a:r>
            <a:r>
              <a:rPr lang="es-ES" dirty="0" smtClean="0"/>
              <a:t> esta siendo una realidad </a:t>
            </a:r>
            <a:r>
              <a:rPr lang="es-ES" dirty="0" err="1" smtClean="0"/>
              <a:t>tardia</a:t>
            </a:r>
            <a:r>
              <a:rPr lang="es-ES" dirty="0" smtClean="0"/>
              <a:t> para las personas </a:t>
            </a:r>
            <a:r>
              <a:rPr lang="es-ES" dirty="0" err="1" smtClean="0"/>
              <a:t>trans</a:t>
            </a:r>
            <a:r>
              <a:rPr lang="es-ES" dirty="0" smtClean="0"/>
              <a:t> en LAC. </a:t>
            </a:r>
          </a:p>
          <a:p>
            <a:pPr marL="0" indent="0">
              <a:buNone/>
            </a:pP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848150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Ausencia de leyes nacionales sobre Identidad de G</a:t>
            </a:r>
            <a:r>
              <a:rPr lang="es-ES" dirty="0" err="1" smtClean="0"/>
              <a:t>énero</a:t>
            </a:r>
            <a:r>
              <a:rPr lang="es-ES" dirty="0" smtClean="0"/>
              <a:t>: 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r>
              <a:rPr lang="es-ES_tradnl" dirty="0" smtClean="0"/>
              <a:t>Argentina</a:t>
            </a:r>
            <a:r>
              <a:rPr lang="es-ES_tradnl" dirty="0"/>
              <a:t>, Bolivia, Colombia, Ecuador, México y Uruguay </a:t>
            </a:r>
          </a:p>
        </p:txBody>
      </p:sp>
    </p:spTree>
    <p:extLst>
      <p:ext uri="{BB962C8B-B14F-4D97-AF65-F5344CB8AC3E}">
        <p14:creationId xmlns:p14="http://schemas.microsoft.com/office/powerpoint/2010/main" val="188189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dirty="0" smtClean="0"/>
              <a:t>¿Un empleo crea felicidad? SI, si esto es ofrecido desde un reconocimiento de la plena </a:t>
            </a:r>
            <a:r>
              <a:rPr lang="es-ES" dirty="0" err="1" smtClean="0"/>
              <a:t>ciudadania</a:t>
            </a:r>
            <a:r>
              <a:rPr lang="es-ES" dirty="0" smtClean="0"/>
              <a:t> y de las capacidades. </a:t>
            </a:r>
            <a:endParaRPr lang="es-ES" dirty="0"/>
          </a:p>
          <a:p>
            <a:pPr algn="just"/>
            <a:endParaRPr lang="es-ES" dirty="0" smtClean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Acceso a la Educación; </a:t>
            </a:r>
            <a:r>
              <a:rPr lang="es-ES" dirty="0"/>
              <a:t>como una gran oportunidad para una mejor calidad de vida.</a:t>
            </a:r>
          </a:p>
          <a:p>
            <a:pPr algn="just"/>
            <a:endParaRPr lang="es-ES" dirty="0"/>
          </a:p>
          <a:p>
            <a:pPr algn="just"/>
            <a:r>
              <a:rPr lang="es-ES" dirty="0"/>
              <a:t>La prostitución y el estilismo no pueden seguir siendo nuestros </a:t>
            </a:r>
            <a:r>
              <a:rPr lang="es-ES" dirty="0" smtClean="0"/>
              <a:t>únicos </a:t>
            </a:r>
            <a:r>
              <a:rPr lang="es-ES" dirty="0"/>
              <a:t>destinos posibles para desarrollarnos. 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0309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Lo personal es </a:t>
            </a:r>
            <a:r>
              <a:rPr lang="es-ES_tradnl" dirty="0" err="1"/>
              <a:t>pol</a:t>
            </a:r>
            <a:r>
              <a:rPr lang="es-ES" dirty="0" err="1"/>
              <a:t>ítico</a:t>
            </a:r>
            <a:r>
              <a:rPr lang="es-ES" dirty="0"/>
              <a:t>. 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61546" y="2247186"/>
            <a:ext cx="6709906" cy="314661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S_tradnl" dirty="0"/>
              <a:t>"</a:t>
            </a:r>
            <a:r>
              <a:rPr lang="es-ES_tradnl" b="1" dirty="0"/>
              <a:t>Lo personal es político</a:t>
            </a:r>
            <a:r>
              <a:rPr lang="es-ES_tradnl" dirty="0"/>
              <a:t>”. fue el lema del feminismo de los años sesenta. ... </a:t>
            </a:r>
            <a:endParaRPr lang="es-ES_tradnl" dirty="0" smtClean="0"/>
          </a:p>
          <a:p>
            <a:pPr algn="just"/>
            <a:endParaRPr lang="es-ES_tradnl" dirty="0"/>
          </a:p>
          <a:p>
            <a:pPr algn="just"/>
            <a:r>
              <a:rPr lang="es-ES_tradnl" dirty="0" smtClean="0"/>
              <a:t>Las </a:t>
            </a:r>
            <a:r>
              <a:rPr lang="es-ES_tradnl" dirty="0"/>
              <a:t>feministas se dieron cuenta que sus obstáculos no eran individuales o familiares sino </a:t>
            </a:r>
            <a:r>
              <a:rPr lang="es-ES_tradnl" b="1" dirty="0" smtClean="0"/>
              <a:t>políticos</a:t>
            </a:r>
            <a:r>
              <a:rPr lang="es-ES_tradnl" dirty="0" smtClean="0"/>
              <a:t>.</a:t>
            </a:r>
          </a:p>
          <a:p>
            <a:pPr algn="just"/>
            <a:endParaRPr lang="es-ES_tradnl" dirty="0"/>
          </a:p>
          <a:p>
            <a:pPr algn="just"/>
            <a:r>
              <a:rPr lang="es-ES_tradnl" dirty="0"/>
              <a:t>Q</a:t>
            </a:r>
            <a:r>
              <a:rPr lang="es-ES_tradnl" dirty="0" smtClean="0"/>
              <a:t>ue </a:t>
            </a:r>
            <a:r>
              <a:rPr lang="es-ES_tradnl" dirty="0"/>
              <a:t>su avance en la igualdad requería poder </a:t>
            </a:r>
            <a:r>
              <a:rPr lang="es-ES_tradnl" b="1" dirty="0"/>
              <a:t>político</a:t>
            </a:r>
            <a:r>
              <a:rPr lang="es-ES_tradnl" dirty="0"/>
              <a:t> real, poder para cambiar de forma efectiva sus condiciones de discriminación estructural.</a:t>
            </a:r>
          </a:p>
          <a:p>
            <a:pPr algn="just"/>
            <a:endParaRPr lang="es-ES_tradnl" dirty="0"/>
          </a:p>
          <a:p>
            <a:pPr algn="just"/>
            <a:endParaRPr lang="es-ES_tradnl" dirty="0"/>
          </a:p>
          <a:p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969" y="4458757"/>
            <a:ext cx="2708031" cy="154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3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_tradnl" dirty="0"/>
              <a:t>La comunidad </a:t>
            </a:r>
            <a:r>
              <a:rPr lang="es-ES_tradnl" dirty="0" err="1"/>
              <a:t>trans</a:t>
            </a:r>
            <a:r>
              <a:rPr lang="es-ES_tradnl" dirty="0"/>
              <a:t> de </a:t>
            </a:r>
            <a:r>
              <a:rPr lang="es-ES_tradnl" dirty="0" err="1"/>
              <a:t>America</a:t>
            </a:r>
            <a:r>
              <a:rPr lang="es-ES_tradnl" dirty="0"/>
              <a:t> Latina y del Mundo, requerimos de un </a:t>
            </a:r>
            <a:r>
              <a:rPr lang="es-ES_tradnl" dirty="0" smtClean="0"/>
              <a:t>SUSTANTIVO avance </a:t>
            </a:r>
            <a:r>
              <a:rPr lang="es-ES_tradnl" dirty="0"/>
              <a:t>en el poder </a:t>
            </a:r>
            <a:r>
              <a:rPr lang="es-ES_tradnl" dirty="0" err="1"/>
              <a:t>pol</a:t>
            </a:r>
            <a:r>
              <a:rPr lang="es-ES" dirty="0" err="1" smtClean="0"/>
              <a:t>ítico</a:t>
            </a:r>
            <a:r>
              <a:rPr lang="es-ES" dirty="0" smtClean="0"/>
              <a:t> para </a:t>
            </a:r>
            <a:r>
              <a:rPr lang="es-ES" dirty="0"/>
              <a:t>el cambio cultural, desde una visión </a:t>
            </a:r>
            <a:r>
              <a:rPr lang="es-ES" dirty="0" err="1" smtClean="0"/>
              <a:t>interseccional</a:t>
            </a:r>
            <a:r>
              <a:rPr lang="es-ES" dirty="0" smtClean="0"/>
              <a:t> e intercultural. </a:t>
            </a:r>
            <a:endParaRPr lang="es-ES" dirty="0"/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La </a:t>
            </a:r>
            <a:r>
              <a:rPr lang="es-ES" dirty="0"/>
              <a:t>primera conquista </a:t>
            </a:r>
            <a:r>
              <a:rPr lang="es-ES" dirty="0" smtClean="0"/>
              <a:t>fundamental es lograr el </a:t>
            </a:r>
            <a:r>
              <a:rPr lang="es-ES" dirty="0"/>
              <a:t>reconocimiento pleno de la CIUDADANIA</a:t>
            </a:r>
            <a:r>
              <a:rPr lang="es-ES" dirty="0" smtClean="0"/>
              <a:t>.</a:t>
            </a:r>
          </a:p>
          <a:p>
            <a:pPr algn="just"/>
            <a:endParaRPr lang="es-ES" dirty="0"/>
          </a:p>
          <a:p>
            <a:pPr algn="just"/>
            <a:endParaRPr lang="es-ES" dirty="0" smtClean="0"/>
          </a:p>
          <a:p>
            <a:pPr marL="0" indent="0" algn="just">
              <a:buNone/>
            </a:pPr>
            <a:endParaRPr lang="es-ES" dirty="0"/>
          </a:p>
          <a:p>
            <a:pPr algn="just"/>
            <a:endParaRPr lang="es-ES" dirty="0"/>
          </a:p>
          <a:p>
            <a:endParaRPr lang="es-ES_tradnl" dirty="0"/>
          </a:p>
        </p:txBody>
      </p:sp>
      <p:sp>
        <p:nvSpPr>
          <p:cNvPr id="4" name="Flecha abajo 3"/>
          <p:cNvSpPr/>
          <p:nvPr/>
        </p:nvSpPr>
        <p:spPr>
          <a:xfrm>
            <a:off x="3663176" y="4682118"/>
            <a:ext cx="840189" cy="12126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/>
          </a:p>
        </p:txBody>
      </p:sp>
    </p:spTree>
    <p:extLst>
      <p:ext uri="{BB962C8B-B14F-4D97-AF65-F5344CB8AC3E}">
        <p14:creationId xmlns:p14="http://schemas.microsoft.com/office/powerpoint/2010/main" val="121980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000" dirty="0"/>
              <a:t>¿Los problemas son casuales o estructurales</a:t>
            </a:r>
            <a:r>
              <a:rPr lang="es-ES_tradnl" sz="3000" dirty="0"/>
              <a:t>?</a:t>
            </a:r>
          </a:p>
          <a:p>
            <a:pPr algn="ctr"/>
            <a:endParaRPr lang="es-ES_tradnl" sz="3000" dirty="0"/>
          </a:p>
          <a:p>
            <a:pPr algn="ctr"/>
            <a:endParaRPr lang="es-ES_tradnl" sz="3000" dirty="0"/>
          </a:p>
          <a:p>
            <a:pPr algn="ctr"/>
            <a:r>
              <a:rPr lang="es-ES_tradnl" sz="3000" dirty="0"/>
              <a:t>¿Cuánto nos cuesta a nuestros </a:t>
            </a:r>
            <a:r>
              <a:rPr lang="es-ES_tradnl" sz="3000" dirty="0" err="1"/>
              <a:t>paises</a:t>
            </a:r>
            <a:r>
              <a:rPr lang="es-ES_tradnl" sz="3000" dirty="0"/>
              <a:t> en el PIB la </a:t>
            </a:r>
            <a:r>
              <a:rPr lang="es-ES_tradnl" sz="3000" dirty="0" err="1"/>
              <a:t>exclusi</a:t>
            </a:r>
            <a:r>
              <a:rPr lang="es-ES" sz="3000" dirty="0" err="1"/>
              <a:t>ón</a:t>
            </a:r>
            <a:r>
              <a:rPr lang="es-ES" sz="3000" dirty="0"/>
              <a:t> social?</a:t>
            </a:r>
            <a:r>
              <a:rPr lang="es-ES_tradnl" sz="3000" dirty="0"/>
              <a:t> </a:t>
            </a:r>
            <a:endParaRPr lang="es-ES_tradnl" sz="3000" dirty="0"/>
          </a:p>
        </p:txBody>
      </p:sp>
    </p:spTree>
    <p:extLst>
      <p:ext uri="{BB962C8B-B14F-4D97-AF65-F5344CB8AC3E}">
        <p14:creationId xmlns:p14="http://schemas.microsoft.com/office/powerpoint/2010/main" val="254810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 smtClean="0"/>
              <a:t>Y sin embargo lo TRANS se mueve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_tradnl" dirty="0" smtClean="0"/>
              <a:t>Estos imaginarios comienzan a ser cambiados por la propia comunidad. </a:t>
            </a:r>
          </a:p>
          <a:p>
            <a:pPr algn="just"/>
            <a:endParaRPr lang="es-ES_tradnl" dirty="0"/>
          </a:p>
          <a:p>
            <a:pPr algn="just"/>
            <a:endParaRPr lang="es-ES_tradnl" dirty="0" smtClean="0"/>
          </a:p>
          <a:p>
            <a:pPr algn="just"/>
            <a:r>
              <a:rPr lang="es-ES_tradnl" dirty="0"/>
              <a:t>E</a:t>
            </a:r>
            <a:r>
              <a:rPr lang="es-ES_tradnl" dirty="0" smtClean="0"/>
              <a:t>l estado, la </a:t>
            </a:r>
            <a:r>
              <a:rPr lang="es-ES_tradnl" dirty="0" err="1" smtClean="0"/>
              <a:t>cooperaci</a:t>
            </a:r>
            <a:r>
              <a:rPr lang="es-ES" dirty="0" err="1" smtClean="0"/>
              <a:t>ón</a:t>
            </a:r>
            <a:r>
              <a:rPr lang="es-ES" dirty="0" smtClean="0"/>
              <a:t>, las agencias, deben de apoyar estos procesos, documentar que hay evidencia que pueden ayudar a mejorar la calidad de vida de las personas </a:t>
            </a:r>
            <a:r>
              <a:rPr lang="es-ES" dirty="0" err="1" smtClean="0"/>
              <a:t>trans</a:t>
            </a:r>
            <a:r>
              <a:rPr lang="es-ES" dirty="0" smtClean="0"/>
              <a:t>. </a:t>
            </a:r>
          </a:p>
          <a:p>
            <a:pPr algn="just"/>
            <a:endParaRPr lang="es-ES" dirty="0"/>
          </a:p>
          <a:p>
            <a:pPr algn="just"/>
            <a:r>
              <a:rPr lang="es-ES" dirty="0" smtClean="0"/>
              <a:t>De manera directa o indirecta estaremos impactando en la reducción de los daños.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53031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LA PREGUNTA PRINCIPAL DE ESTA MESA ES: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s-ES_tradnl" dirty="0" smtClean="0"/>
          </a:p>
          <a:p>
            <a:pPr algn="ctr"/>
            <a:endParaRPr lang="es-ES_tradnl" dirty="0"/>
          </a:p>
          <a:p>
            <a:pPr algn="ctr"/>
            <a:r>
              <a:rPr lang="es-ES_tradnl" dirty="0" smtClean="0"/>
              <a:t>¿</a:t>
            </a:r>
            <a:r>
              <a:rPr lang="es-ES" b="1" dirty="0"/>
              <a:t>P</a:t>
            </a:r>
            <a:r>
              <a:rPr lang="es-ES" b="1" dirty="0" smtClean="0"/>
              <a:t>or </a:t>
            </a:r>
            <a:r>
              <a:rPr lang="es-ES" b="1" dirty="0"/>
              <a:t>qué es tan difícil implementar políticas sobre reducción de daños, educación sobre salud sexual y </a:t>
            </a:r>
            <a:r>
              <a:rPr lang="es-ES" b="1" dirty="0" smtClean="0"/>
              <a:t>reproductiva?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0761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3300" dirty="0"/>
              <a:t>Lo </a:t>
            </a:r>
            <a:r>
              <a:rPr lang="es-ES_tradnl" sz="3300" dirty="0" err="1"/>
              <a:t>trans</a:t>
            </a:r>
            <a:r>
              <a:rPr lang="es-ES_tradnl" sz="3300" dirty="0"/>
              <a:t> como </a:t>
            </a:r>
            <a:r>
              <a:rPr lang="es-ES_tradnl" sz="3300" dirty="0" err="1"/>
              <a:t>categ</a:t>
            </a:r>
            <a:r>
              <a:rPr lang="es-ES" sz="3300" dirty="0"/>
              <a:t>ori</a:t>
            </a:r>
            <a:r>
              <a:rPr lang="es-ES_tradnl" sz="3300" dirty="0"/>
              <a:t>a </a:t>
            </a:r>
            <a:r>
              <a:rPr lang="es-ES_tradnl" sz="3300" dirty="0" err="1"/>
              <a:t>pol</a:t>
            </a:r>
            <a:r>
              <a:rPr lang="es-ES" sz="3300" dirty="0" err="1"/>
              <a:t>ítica</a:t>
            </a:r>
            <a:r>
              <a:rPr lang="es-ES" sz="3300" dirty="0"/>
              <a:t>. </a:t>
            </a:r>
            <a:r>
              <a:rPr lang="es-ES_tradnl" sz="3300" dirty="0"/>
              <a:t/>
            </a:r>
            <a:br>
              <a:rPr lang="es-ES_tradnl" sz="3300" dirty="0"/>
            </a:b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" indent="0" algn="just">
              <a:buNone/>
            </a:pPr>
            <a:r>
              <a:rPr lang="es-MX" dirty="0"/>
              <a:t>Mujeres trans, hombres trans, fa'afafine, leiti, fakafifine, akava'ine, mahu, vakasalewalewa, palopa, Sistergirls, Brotherboys, whakawahine, tangata ira tane, muxhe, omeguid , Travesti, dos espíritu, hijra, bandhu, mangalamukhi, kinnar, thirunangai, thirunambi, khwaja sira, meti, katoey, waria, mak nyah, kua xing nan, trans laki-laki, transpinay, transpinoy, kwaa-sing-bit y Transgénero, transexual, genderqueer, género no binario, género diverso, género no conforme. Esta lista no es definitiva y está evolucionando.</a:t>
            </a:r>
          </a:p>
          <a:p>
            <a:pPr marL="34290" indent="0">
              <a:buNone/>
            </a:pPr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0811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9268" y="990360"/>
            <a:ext cx="7053542" cy="1050398"/>
          </a:xfrm>
        </p:spPr>
        <p:txBody>
          <a:bodyPr/>
          <a:lstStyle/>
          <a:p>
            <a:r>
              <a:rPr lang="es-ES_tradnl" sz="1500" dirty="0"/>
              <a:t>Nos estamos moviendo de lugar y esto debe de ser acompañado. </a:t>
            </a:r>
            <a:br>
              <a:rPr lang="es-ES_tradnl" sz="1500" dirty="0"/>
            </a:br>
            <a:endParaRPr lang="es-ES_tradnl" sz="15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47" y="1515559"/>
            <a:ext cx="1250889" cy="142569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2747" y="3020437"/>
            <a:ext cx="141577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350" dirty="0" err="1"/>
              <a:t>Ilsa</a:t>
            </a:r>
            <a:r>
              <a:rPr lang="es-ES_tradnl" sz="1350" dirty="0"/>
              <a:t>, </a:t>
            </a:r>
            <a:r>
              <a:rPr lang="es-ES_tradnl" sz="1350" dirty="0" err="1"/>
              <a:t>sociologa</a:t>
            </a:r>
            <a:r>
              <a:rPr lang="es-ES_tradnl" sz="1350" dirty="0"/>
              <a:t> </a:t>
            </a:r>
          </a:p>
          <a:p>
            <a:r>
              <a:rPr lang="es-ES_tradnl" sz="1350" dirty="0"/>
              <a:t>M</a:t>
            </a:r>
            <a:r>
              <a:rPr lang="es-ES" sz="1350" dirty="0" err="1"/>
              <a:t>éxico</a:t>
            </a:r>
            <a:r>
              <a:rPr lang="es-ES_tradnl" sz="1350" dirty="0"/>
              <a:t>. </a:t>
            </a:r>
            <a:endParaRPr lang="es-ES_tradnl" sz="135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788" y="839251"/>
            <a:ext cx="1429373" cy="142556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366263" y="1210790"/>
            <a:ext cx="191751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350" dirty="0"/>
              <a:t>Rebeca</a:t>
            </a:r>
            <a:r>
              <a:rPr lang="es-ES_tradnl" sz="1350"/>
              <a:t>, funcionaria</a:t>
            </a:r>
          </a:p>
          <a:p>
            <a:r>
              <a:rPr lang="es-ES_tradnl" sz="1350" dirty="0"/>
              <a:t> publica M</a:t>
            </a:r>
            <a:r>
              <a:rPr lang="es-ES" sz="1350" dirty="0" err="1"/>
              <a:t>éxico</a:t>
            </a:r>
            <a:endParaRPr lang="es-ES_tradnl" sz="135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631" y="1308577"/>
            <a:ext cx="1759555" cy="11213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298949" y="2403151"/>
            <a:ext cx="276550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350" dirty="0" err="1"/>
              <a:t>Collete</a:t>
            </a:r>
            <a:r>
              <a:rPr lang="es-ES_tradnl" sz="1350" dirty="0"/>
              <a:t>, profesora de literatura</a:t>
            </a:r>
          </a:p>
          <a:p>
            <a:pPr algn="ctr"/>
            <a:r>
              <a:rPr lang="es-ES_tradnl" sz="1350" dirty="0"/>
              <a:t>Uruguay. </a:t>
            </a:r>
            <a:endParaRPr lang="es-ES_tradnl" sz="135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7847" y="3843356"/>
            <a:ext cx="1603742" cy="1517607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2120175" y="5354628"/>
            <a:ext cx="173957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350" dirty="0" err="1"/>
              <a:t>Alik</a:t>
            </a:r>
            <a:r>
              <a:rPr lang="es-ES_tradnl" sz="1350" dirty="0"/>
              <a:t>, estudiante de</a:t>
            </a:r>
          </a:p>
          <a:p>
            <a:r>
              <a:rPr lang="es-ES_tradnl" sz="1350" dirty="0"/>
              <a:t> </a:t>
            </a:r>
            <a:r>
              <a:rPr lang="es-ES_tradnl" sz="1350" dirty="0" err="1"/>
              <a:t>Biologia.M</a:t>
            </a:r>
            <a:r>
              <a:rPr lang="es-ES" sz="1350" dirty="0" err="1"/>
              <a:t>éxico</a:t>
            </a:r>
            <a:r>
              <a:rPr lang="es-ES" sz="1350" dirty="0"/>
              <a:t>. </a:t>
            </a:r>
            <a:endParaRPr lang="es-ES_tradnl" sz="135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55631"/>
            <a:ext cx="1976206" cy="110915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47259" y="5190432"/>
            <a:ext cx="187262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350" dirty="0" err="1"/>
              <a:t>Abhina</a:t>
            </a:r>
            <a:r>
              <a:rPr lang="es-ES_tradnl" sz="1350" dirty="0"/>
              <a:t> , consultora </a:t>
            </a:r>
          </a:p>
          <a:p>
            <a:pPr algn="ctr"/>
            <a:r>
              <a:rPr lang="es-ES_tradnl" sz="1350" dirty="0"/>
              <a:t>internacional en </a:t>
            </a:r>
            <a:r>
              <a:rPr lang="es-ES_tradnl" sz="1350" dirty="0" err="1"/>
              <a:t>vih</a:t>
            </a:r>
            <a:endParaRPr lang="es-ES_tradnl" sz="1350" dirty="0"/>
          </a:p>
          <a:p>
            <a:pPr algn="ctr"/>
            <a:r>
              <a:rPr lang="es-ES_tradnl" sz="1350" dirty="0"/>
              <a:t>India</a:t>
            </a:r>
            <a:endParaRPr lang="es-ES_tradnl" sz="1350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3554" y="3887160"/>
            <a:ext cx="1611445" cy="1692658"/>
          </a:xfrm>
          <a:prstGeom prst="rect">
            <a:avLst/>
          </a:prstGeom>
        </p:spPr>
      </p:pic>
      <p:sp>
        <p:nvSpPr>
          <p:cNvPr id="15" name="CuadroTexto 14"/>
          <p:cNvSpPr txBox="1"/>
          <p:nvPr/>
        </p:nvSpPr>
        <p:spPr>
          <a:xfrm>
            <a:off x="5410553" y="5538669"/>
            <a:ext cx="23631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350" dirty="0"/>
              <a:t>Lola, trabajadora sexual y</a:t>
            </a:r>
          </a:p>
          <a:p>
            <a:pPr algn="ctr"/>
            <a:r>
              <a:rPr lang="es-ES_tradnl" sz="1350" dirty="0"/>
              <a:t>Activista, M</a:t>
            </a:r>
            <a:r>
              <a:rPr lang="es-ES" sz="1350" dirty="0" err="1"/>
              <a:t>éxico</a:t>
            </a:r>
            <a:r>
              <a:rPr lang="es-ES" sz="1350" dirty="0"/>
              <a:t>. </a:t>
            </a:r>
            <a:endParaRPr lang="es-ES_tradnl" sz="1350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0754" y="3860341"/>
            <a:ext cx="1737214" cy="1737214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3681433" y="5550860"/>
            <a:ext cx="18934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350" dirty="0"/>
              <a:t>Diane </a:t>
            </a:r>
            <a:r>
              <a:rPr lang="es-ES_tradnl" sz="1350" dirty="0" err="1"/>
              <a:t>Rodriguez</a:t>
            </a:r>
            <a:r>
              <a:rPr lang="es-ES_tradnl" sz="1350" dirty="0"/>
              <a:t>.</a:t>
            </a:r>
          </a:p>
          <a:p>
            <a:r>
              <a:rPr lang="es-ES_tradnl" sz="1350" dirty="0"/>
              <a:t>Diputada, Ecuador. </a:t>
            </a:r>
            <a:endParaRPr lang="es-ES_tradnl" sz="1350" dirty="0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8500" y="1269432"/>
            <a:ext cx="1878836" cy="1838478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3673690" y="3132496"/>
            <a:ext cx="22525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350" dirty="0" err="1"/>
              <a:t>Morgana</a:t>
            </a:r>
            <a:r>
              <a:rPr lang="es-ES_tradnl" sz="1350" dirty="0"/>
              <a:t> </a:t>
            </a:r>
            <a:r>
              <a:rPr lang="es-ES_tradnl" sz="1350" dirty="0" err="1"/>
              <a:t>Love</a:t>
            </a:r>
            <a:r>
              <a:rPr lang="es-ES_tradnl" sz="1350" dirty="0"/>
              <a:t>, soprano,</a:t>
            </a:r>
          </a:p>
          <a:p>
            <a:r>
              <a:rPr lang="es-ES_tradnl" sz="1350" dirty="0"/>
              <a:t> M</a:t>
            </a:r>
            <a:r>
              <a:rPr lang="es-ES" sz="1350" dirty="0" err="1"/>
              <a:t>éxico</a:t>
            </a:r>
            <a:r>
              <a:rPr lang="es-ES" sz="1350" dirty="0"/>
              <a:t>. </a:t>
            </a:r>
            <a:endParaRPr lang="es-ES_tradnl" sz="1350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1299" y="2340746"/>
            <a:ext cx="2019485" cy="1135961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6183934" y="3224322"/>
            <a:ext cx="248497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350" dirty="0"/>
              <a:t>Claudia </a:t>
            </a:r>
            <a:r>
              <a:rPr lang="es-ES_tradnl" sz="1350" dirty="0" err="1"/>
              <a:t>Vasquez</a:t>
            </a:r>
            <a:r>
              <a:rPr lang="es-ES_tradnl" sz="1350" dirty="0"/>
              <a:t>, </a:t>
            </a:r>
          </a:p>
          <a:p>
            <a:r>
              <a:rPr lang="es-ES_tradnl" sz="1350" dirty="0" err="1"/>
              <a:t>Comunicologa</a:t>
            </a:r>
            <a:r>
              <a:rPr lang="es-ES_tradnl" sz="1350" dirty="0"/>
              <a:t>, Argentina. </a:t>
            </a:r>
            <a:endParaRPr lang="es-ES_tradnl" sz="1350" dirty="0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91519" y="3865833"/>
            <a:ext cx="1852481" cy="1135960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7659526" y="5077728"/>
            <a:ext cx="134684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350" dirty="0"/>
              <a:t>Amaranta, </a:t>
            </a:r>
          </a:p>
          <a:p>
            <a:r>
              <a:rPr lang="es-ES_tradnl" sz="1350" dirty="0" err="1"/>
              <a:t>antrop</a:t>
            </a:r>
            <a:r>
              <a:rPr lang="es-ES" sz="1350" dirty="0" err="1"/>
              <a:t>ó</a:t>
            </a:r>
            <a:r>
              <a:rPr lang="es-ES_tradnl" sz="1350" dirty="0"/>
              <a:t>loga, </a:t>
            </a:r>
          </a:p>
          <a:p>
            <a:r>
              <a:rPr lang="es-ES_tradnl" sz="1350" dirty="0"/>
              <a:t>M</a:t>
            </a:r>
            <a:r>
              <a:rPr lang="es-ES" sz="1350" dirty="0" err="1"/>
              <a:t>éxico</a:t>
            </a:r>
            <a:endParaRPr lang="es-ES_tradnl" sz="1350" dirty="0"/>
          </a:p>
        </p:txBody>
      </p:sp>
    </p:spTree>
    <p:extLst>
      <p:ext uri="{BB962C8B-B14F-4D97-AF65-F5344CB8AC3E}">
        <p14:creationId xmlns:p14="http://schemas.microsoft.com/office/powerpoint/2010/main" val="118745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  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5316" y="1861680"/>
            <a:ext cx="7136804" cy="3146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3300" dirty="0"/>
              <a:t>Para ello debemos de cruzar los imaginarios sociales, culturales, </a:t>
            </a:r>
            <a:r>
              <a:rPr lang="es-ES_tradnl" sz="3300" dirty="0" err="1"/>
              <a:t>economicos</a:t>
            </a:r>
            <a:r>
              <a:rPr lang="es-ES_tradnl" sz="3300" dirty="0"/>
              <a:t> y </a:t>
            </a:r>
            <a:r>
              <a:rPr lang="es-ES_tradnl" sz="3300" dirty="0" err="1"/>
              <a:t>pol</a:t>
            </a:r>
            <a:r>
              <a:rPr lang="es-ES" sz="3300" dirty="0"/>
              <a:t>í</a:t>
            </a:r>
            <a:r>
              <a:rPr lang="es-ES_tradnl" sz="3300" dirty="0"/>
              <a:t>ticos que se tiene sobre lo </a:t>
            </a:r>
            <a:r>
              <a:rPr lang="es-ES_tradnl" sz="3300" dirty="0" err="1"/>
              <a:t>trans</a:t>
            </a:r>
            <a:r>
              <a:rPr lang="es-ES_tradnl" sz="3300" dirty="0"/>
              <a:t> </a:t>
            </a:r>
            <a:r>
              <a:rPr lang="es-ES_tradnl" sz="3300" dirty="0"/>
              <a:t>(LAC)</a:t>
            </a:r>
            <a:endParaRPr lang="es-ES_tradnl" sz="3300" dirty="0"/>
          </a:p>
        </p:txBody>
      </p:sp>
    </p:spTree>
    <p:extLst>
      <p:ext uri="{BB962C8B-B14F-4D97-AF65-F5344CB8AC3E}">
        <p14:creationId xmlns:p14="http://schemas.microsoft.com/office/powerpoint/2010/main" val="169858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 peluquera o la estilista.</a:t>
            </a:r>
            <a:br>
              <a:rPr lang="es-MX" dirty="0"/>
            </a:b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748" y="2571638"/>
            <a:ext cx="4945377" cy="279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87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 desordenada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312549"/>
            <a:ext cx="4689824" cy="312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0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 alcohólica y drogadicta 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760" y="2692486"/>
            <a:ext cx="5512790" cy="250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0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400" dirty="0"/>
              <a:t>La “amiguis” de las señoras, funcionarias, políticas a las que las deja “divinas”</a:t>
            </a:r>
            <a:endParaRPr lang="es-ES_tradnl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457" y="2247186"/>
            <a:ext cx="5083959" cy="321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8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La trabajadora domestica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130" y="2396939"/>
            <a:ext cx="4024613" cy="301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67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“La CHOUCERA</a:t>
            </a:r>
            <a:r>
              <a:rPr lang="es-MX" dirty="0" smtClean="0"/>
              <a:t>” (la que hace el show)</a:t>
            </a: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84" y="2396938"/>
            <a:ext cx="3090940" cy="310008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436" y="2470639"/>
            <a:ext cx="4480949" cy="28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5495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330</TotalTime>
  <Words>677</Words>
  <Application>Microsoft Office PowerPoint</Application>
  <PresentationFormat>On-screen Show (4:3)</PresentationFormat>
  <Paragraphs>99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Century Gothic</vt:lpstr>
      <vt:lpstr>Wingdings 3</vt:lpstr>
      <vt:lpstr>Ion</vt:lpstr>
      <vt:lpstr>Lo personal es político. </vt:lpstr>
      <vt:lpstr>LA PREGUNTA PRINCIPAL DE ESTA MESA ES:</vt:lpstr>
      <vt:lpstr>  </vt:lpstr>
      <vt:lpstr>La peluquera o la estilista. </vt:lpstr>
      <vt:lpstr>La desordenada</vt:lpstr>
      <vt:lpstr>La alcohólica y drogadicta </vt:lpstr>
      <vt:lpstr>La “amiguis” de las señoras, funcionarias, políticas a las que las deja “divinas”</vt:lpstr>
      <vt:lpstr>La trabajadora domestica</vt:lpstr>
      <vt:lpstr>“La CHOUCERA” (la que hace el show)</vt:lpstr>
      <vt:lpstr>La puta</vt:lpstr>
      <vt:lpstr>PowerPoint Presentation</vt:lpstr>
      <vt:lpstr>Los asesinatos trans son sistematicos (Mapa, TGU/TVT 2017)   </vt:lpstr>
      <vt:lpstr>En el sistema de salud</vt:lpstr>
      <vt:lpstr>Ausencia de leyes nacionales sobre Identidad de Género: </vt:lpstr>
      <vt:lpstr>PowerPoint Presentation</vt:lpstr>
      <vt:lpstr>Lo personal es político. </vt:lpstr>
      <vt:lpstr>PowerPoint Presentation</vt:lpstr>
      <vt:lpstr>PowerPoint Presentation</vt:lpstr>
      <vt:lpstr>Y sin embargo lo TRANS se mueve</vt:lpstr>
      <vt:lpstr>Lo trans como categoria política.  </vt:lpstr>
      <vt:lpstr>Nos estamos moviendo de lugar y esto debe de ser acompañado.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Amaranta Gomez</dc:creator>
  <cp:lastModifiedBy>Saal</cp:lastModifiedBy>
  <cp:revision>28</cp:revision>
  <dcterms:created xsi:type="dcterms:W3CDTF">2018-07-26T16:30:53Z</dcterms:created>
  <dcterms:modified xsi:type="dcterms:W3CDTF">2018-07-27T07:47:45Z</dcterms:modified>
</cp:coreProperties>
</file>